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43" autoAdjust="0"/>
    <p:restoredTop sz="94660"/>
  </p:normalViewPr>
  <p:slideViewPr>
    <p:cSldViewPr>
      <p:cViewPr>
        <p:scale>
          <a:sx n="60" d="100"/>
          <a:sy n="60" d="100"/>
        </p:scale>
        <p:origin x="-196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7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effectLst/>
          </c:spPr>
          <c:dPt>
            <c:idx val="0"/>
            <c:spPr>
              <a:solidFill>
                <a:schemeClr val="accent1">
                  <a:lumMod val="50000"/>
                </a:schemeClr>
              </a:solidFill>
              <a:effectLst/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effectLst/>
            </c:spPr>
          </c:dPt>
          <c:dPt>
            <c:idx val="2"/>
            <c:spPr>
              <a:solidFill>
                <a:srgbClr val="9CF4FF"/>
              </a:solidFill>
              <a:effectLst/>
            </c:spPr>
          </c:dPt>
          <c:dPt>
            <c:idx val="3"/>
            <c:spPr>
              <a:solidFill>
                <a:srgbClr val="B8B8B8"/>
              </a:solidFill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Standard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7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effectLst/>
          </c:spPr>
          <c:dPt>
            <c:idx val="0"/>
            <c:spPr>
              <a:solidFill>
                <a:srgbClr val="F0C700"/>
              </a:solidFill>
              <a:effectLst/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effectLst/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effectLst/>
            </c:spPr>
          </c:dPt>
          <c:dPt>
            <c:idx val="3"/>
            <c:spPr>
              <a:solidFill>
                <a:srgbClr val="B8B8B8"/>
              </a:solidFill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Standard</c:formatCode>
                <c:ptCount val="4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0.11805</cdr:x>
      <cdr:y>0.24623</cdr:y>
    </cdr:from>
    <cdr:to>
      <cdr:x>0.24826</cdr:x>
      <cdr:y>0.45142</cdr:y>
    </cdr:to>
    <cdr:sp macro="" textlink="">
      <cdr:nvSpPr>
        <cdr:cNvPr id="3" name="Connecteur en angle 2"/>
        <cdr:cNvSpPr/>
      </cdr:nvSpPr>
      <cdr:spPr>
        <a:xfrm xmlns:a="http://schemas.openxmlformats.org/drawingml/2006/main">
          <a:off x="971528" y="1114420"/>
          <a:ext cx="1071570" cy="92869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0.03125</cdr:x>
      <cdr:y>0.02525</cdr:y>
    </cdr:from>
    <cdr:to>
      <cdr:x>0.19618</cdr:x>
      <cdr:y>0.23044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57148" y="114288"/>
          <a:ext cx="1357322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 smtClean="0">
              <a:latin typeface="Verdana" pitchFamily="34" charset="0"/>
              <a:ea typeface="Verdana" pitchFamily="34" charset="0"/>
            </a:rPr>
            <a:t>25% références théoriques + supports de cours</a:t>
          </a:r>
          <a:endParaRPr lang="fr-FR" sz="1200" b="1" dirty="0"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0.76042</cdr:x>
      <cdr:y>0.73553</cdr:y>
    </cdr:from>
    <cdr:to>
      <cdr:x>0.97743</cdr:x>
      <cdr:y>0.90916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6257940" y="3328998"/>
          <a:ext cx="178595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200" b="1" dirty="0" smtClean="0">
              <a:latin typeface="Verdana" pitchFamily="34" charset="0"/>
              <a:ea typeface="Verdana" pitchFamily="34" charset="0"/>
            </a:rPr>
            <a:t>75%</a:t>
          </a:r>
        </a:p>
        <a:p xmlns:a="http://schemas.openxmlformats.org/drawingml/2006/main">
          <a:pPr algn="ctr"/>
          <a:r>
            <a:rPr lang="fr-FR" sz="1200" b="1" dirty="0" smtClean="0">
              <a:latin typeface="Verdana" pitchFamily="34" charset="0"/>
              <a:ea typeface="Verdana" pitchFamily="34" charset="0"/>
            </a:rPr>
            <a:t> Mise en situation pratique adaptée à l’environnement</a:t>
          </a:r>
          <a:endParaRPr lang="fr-FR" sz="1200" b="1" dirty="0"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0.75174</cdr:x>
      <cdr:y>0.56191</cdr:y>
    </cdr:from>
    <cdr:to>
      <cdr:x>0.84722</cdr:x>
      <cdr:y>0.71975</cdr:y>
    </cdr:to>
    <cdr:sp macro="" textlink="">
      <cdr:nvSpPr>
        <cdr:cNvPr id="9" name="Connecteur en angle 8"/>
        <cdr:cNvSpPr/>
      </cdr:nvSpPr>
      <cdr:spPr>
        <a:xfrm xmlns:a="http://schemas.openxmlformats.org/drawingml/2006/main">
          <a:off x="6186502" y="2543180"/>
          <a:ext cx="785818" cy="71438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0C59-59AE-4A66-84EB-D39F0C13ED25}" type="datetimeFigureOut">
              <a:rPr lang="fr-FR" smtClean="0"/>
              <a:t>13/07/2018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D429-080B-4B94-B200-DDA6067501C7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heatremodern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gi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gif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png"/><Relationship Id="rId9" Type="http://schemas.openxmlformats.org/officeDocument/2006/relationships/image" Target="../media/image43.gif"/><Relationship Id="rId1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13" Type="http://schemas.openxmlformats.org/officeDocument/2006/relationships/image" Target="../media/image67.gif"/><Relationship Id="rId3" Type="http://schemas.openxmlformats.org/officeDocument/2006/relationships/image" Target="../media/image57.png"/><Relationship Id="rId7" Type="http://schemas.openxmlformats.org/officeDocument/2006/relationships/image" Target="../media/image61.gif"/><Relationship Id="rId12" Type="http://schemas.openxmlformats.org/officeDocument/2006/relationships/image" Target="../media/image66.jpe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jpe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328882"/>
          </a:xfrm>
        </p:spPr>
        <p:txBody>
          <a:bodyPr>
            <a:normAutofit fontScale="92500" lnSpcReduction="20000"/>
          </a:bodyPr>
          <a:lstStyle/>
          <a:p>
            <a:r>
              <a:rPr lang="fr-F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Présentation Théâtre Moderne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hlinkClick r:id="rId2"/>
              </a:rPr>
              <a:t>www.theatremoderne.com</a:t>
            </a:r>
            <a:r>
              <a:rPr lang="fr-F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09 81 95 54 61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06 82 35 79 69 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/>
          <a:srcRect t="20513" b="15385"/>
          <a:stretch>
            <a:fillRect/>
          </a:stretch>
        </p:blipFill>
        <p:spPr bwMode="auto">
          <a:xfrm>
            <a:off x="2643174" y="1428736"/>
            <a:ext cx="39344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58" y="285728"/>
            <a:ext cx="8470900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Calibri" pitchFamily="-10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LIEUX DE FORMATION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0" name="Picture 2" descr="C:\Users\weber\OneDrive\Documents\Stage\Photos 2\lieux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2880000" cy="1924500"/>
          </a:xfrm>
          <a:prstGeom prst="rect">
            <a:avLst/>
          </a:prstGeom>
          <a:noFill/>
        </p:spPr>
      </p:pic>
      <p:pic>
        <p:nvPicPr>
          <p:cNvPr id="2051" name="Picture 3" descr="C:\Users\weber\OneDrive\Documents\Stage\Photos 2\lieux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462" y="1575438"/>
            <a:ext cx="2880000" cy="1925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 t="20888"/>
          <a:stretch>
            <a:fillRect/>
          </a:stretch>
        </p:blipFill>
        <p:spPr>
          <a:xfrm>
            <a:off x="5192462" y="4000504"/>
            <a:ext cx="2880000" cy="1893902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/>
          <a:srcRect t="10543"/>
          <a:stretch>
            <a:fillRect/>
          </a:stretch>
        </p:blipFill>
        <p:spPr>
          <a:xfrm>
            <a:off x="1071538" y="4000504"/>
            <a:ext cx="288000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786446" y="3929066"/>
            <a:ext cx="304800" cy="1314450"/>
          </a:xfrm>
          <a:prstGeom prst="flowChartTerminator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5214942" y="3929066"/>
            <a:ext cx="304800" cy="1314450"/>
          </a:xfrm>
          <a:prstGeom prst="flowChartTerminator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5072066" y="3429000"/>
            <a:ext cx="1143000" cy="7429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DOUBLE APPROCHE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Verdana" pitchFamily="34" charset="0"/>
                <a:ea typeface="Verdana" pitchFamily="34" charset="0"/>
              </a:rPr>
              <a:t>Approche managériale</a:t>
            </a:r>
          </a:p>
          <a:p>
            <a:endParaRPr lang="fr-FR" sz="2000" dirty="0">
              <a:latin typeface="Verdana" pitchFamily="34" charset="0"/>
              <a:ea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</a:rPr>
              <a:t>Approche comportementale</a:t>
            </a:r>
            <a:endParaRPr lang="fr-FR"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4843466" y="2857496"/>
            <a:ext cx="228600" cy="1085850"/>
          </a:xfrm>
          <a:prstGeom prst="flowChartTerminator">
            <a:avLst/>
          </a:prstGeom>
          <a:solidFill>
            <a:srgbClr val="FF66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215074" y="2857496"/>
            <a:ext cx="228600" cy="1085850"/>
          </a:xfrm>
          <a:prstGeom prst="flowChartTerminator">
            <a:avLst/>
          </a:prstGeom>
          <a:solidFill>
            <a:srgbClr val="FF66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Sourire 11"/>
          <p:cNvSpPr/>
          <p:nvPr/>
        </p:nvSpPr>
        <p:spPr>
          <a:xfrm>
            <a:off x="5143504" y="1643050"/>
            <a:ext cx="1071570" cy="10001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4786314" y="2571744"/>
            <a:ext cx="1752600" cy="1200150"/>
          </a:xfrm>
          <a:custGeom>
            <a:avLst/>
            <a:gdLst>
              <a:gd name="T0" fmla="*/ 71496992 w 21600"/>
              <a:gd name="T1" fmla="*/ 12002982 h 21600"/>
              <a:gd name="T2" fmla="*/ 19276572 w 21600"/>
              <a:gd name="T3" fmla="*/ 59274075 h 21600"/>
              <a:gd name="T4" fmla="*/ 71496992 w 21600"/>
              <a:gd name="T5" fmla="*/ 118548150 h 21600"/>
              <a:gd name="T6" fmla="*/ 122927445 w 21600"/>
              <a:gd name="T7" fmla="*/ 592740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643702" y="2143116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643702" y="2857496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643702" y="4641858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643702" y="3786190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000892" y="200024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itchFamily="34" charset="0"/>
                <a:ea typeface="Verdana" pitchFamily="34" charset="0"/>
              </a:rPr>
              <a:t>Pensées</a:t>
            </a:r>
            <a:endParaRPr lang="fr-FR" sz="1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00892" y="2643182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itchFamily="34" charset="0"/>
                <a:ea typeface="Verdana" pitchFamily="34" charset="0"/>
              </a:rPr>
              <a:t>Expression</a:t>
            </a:r>
          </a:p>
          <a:p>
            <a:r>
              <a:rPr lang="fr-FR" sz="1600" b="1" dirty="0" smtClean="0">
                <a:latin typeface="Verdana" pitchFamily="34" charset="0"/>
                <a:ea typeface="Verdana" pitchFamily="34" charset="0"/>
              </a:rPr>
              <a:t>des sentiments</a:t>
            </a:r>
            <a:endParaRPr lang="fr-FR" sz="1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00892" y="350043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itchFamily="34" charset="0"/>
                <a:ea typeface="Verdana" pitchFamily="34" charset="0"/>
              </a:rPr>
              <a:t>Besoins fondamentaux</a:t>
            </a:r>
            <a:endParaRPr lang="fr-FR" sz="1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000892" y="4415861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itchFamily="34" charset="0"/>
                <a:ea typeface="Verdana" pitchFamily="34" charset="0"/>
              </a:rPr>
              <a:t>Demande d’actions</a:t>
            </a:r>
            <a:endParaRPr lang="fr-FR" sz="1600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QUELLE EST L’IMPORTANCE DANS LA COMMUNICATION? 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Des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mots? </a:t>
                      </a:r>
                      <a:endParaRPr lang="fr-FR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De la voix? </a:t>
                      </a:r>
                      <a:endParaRPr lang="fr-FR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Du corps? </a:t>
                      </a:r>
                      <a:endParaRPr lang="fr-FR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6" name="Image 5" descr="m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71"/>
          <a:stretch>
            <a:fillRect/>
          </a:stretch>
        </p:blipFill>
        <p:spPr>
          <a:xfrm>
            <a:off x="785786" y="2786058"/>
            <a:ext cx="2037030" cy="2428892"/>
          </a:xfrm>
          <a:prstGeom prst="rect">
            <a:avLst/>
          </a:prstGeom>
        </p:spPr>
      </p:pic>
      <p:pic>
        <p:nvPicPr>
          <p:cNvPr id="7" name="Image 6" descr="vo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836"/>
          <a:stretch>
            <a:fillRect/>
          </a:stretch>
        </p:blipFill>
        <p:spPr>
          <a:xfrm>
            <a:off x="3428992" y="2786058"/>
            <a:ext cx="2286016" cy="2428892"/>
          </a:xfrm>
          <a:prstGeom prst="rect">
            <a:avLst/>
          </a:prstGeom>
        </p:spPr>
      </p:pic>
      <p:pic>
        <p:nvPicPr>
          <p:cNvPr id="8" name="Image 7" descr="un-ensemble-de-chiffre-pictogrammes-de-bâton-de-personnes-représentant-la-posture-et-le-geste-de-base-d-homme-3011246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2775617"/>
            <a:ext cx="2214578" cy="236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LE CERCLE DE LA COMMUNICATION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graphicFrame>
        <p:nvGraphicFramePr>
          <p:cNvPr id="5" name="Chart 41"/>
          <p:cNvGraphicFramePr/>
          <p:nvPr>
            <p:extLst>
              <p:ext uri="{D42A27DB-BD31-4B8C-83A1-F6EECF244321}">
                <p14:modId xmlns:p14="http://schemas.microsoft.com/office/powerpoint/2010/main" xmlns="" val="1921224614"/>
              </p:ext>
            </p:extLst>
          </p:nvPr>
        </p:nvGraphicFramePr>
        <p:xfrm>
          <a:off x="3286116" y="2285992"/>
          <a:ext cx="2170722" cy="237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428992" y="571501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Verdana" pitchFamily="34" charset="0"/>
                <a:ea typeface="Verdana" pitchFamily="34" charset="0"/>
              </a:rPr>
              <a:t>Albert </a:t>
            </a:r>
            <a:r>
              <a:rPr lang="fr-FR" i="1" dirty="0" err="1" smtClean="0">
                <a:latin typeface="Verdana" pitchFamily="34" charset="0"/>
                <a:ea typeface="Verdana" pitchFamily="34" charset="0"/>
              </a:rPr>
              <a:t>Merhabian</a:t>
            </a:r>
            <a:endParaRPr lang="fr-FR" i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8" name="Connecteur en angle 7"/>
          <p:cNvCxnSpPr/>
          <p:nvPr/>
        </p:nvCxnSpPr>
        <p:spPr>
          <a:xfrm rot="10800000" flipV="1">
            <a:off x="2571736" y="3857628"/>
            <a:ext cx="928694" cy="5000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/>
          <p:nvPr/>
        </p:nvCxnSpPr>
        <p:spPr>
          <a:xfrm>
            <a:off x="5357818" y="3643314"/>
            <a:ext cx="714380" cy="5000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/>
          <p:nvPr/>
        </p:nvCxnSpPr>
        <p:spPr>
          <a:xfrm rot="5400000" flipH="1" flipV="1">
            <a:off x="4071934" y="2143116"/>
            <a:ext cx="500066" cy="3571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214414" y="4006998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erdana" pitchFamily="34" charset="0"/>
                <a:ea typeface="Verdana" pitchFamily="34" charset="0"/>
              </a:rPr>
              <a:t>38%</a:t>
            </a:r>
          </a:p>
          <a:p>
            <a:pPr algn="ctr"/>
            <a:r>
              <a:rPr lang="fr-FR" sz="1400" b="1" dirty="0" smtClean="0">
                <a:latin typeface="Verdana" pitchFamily="34" charset="0"/>
                <a:ea typeface="Verdana" pitchFamily="34" charset="0"/>
              </a:rPr>
              <a:t>Voix</a:t>
            </a:r>
          </a:p>
          <a:p>
            <a:pPr algn="ctr"/>
            <a:r>
              <a:rPr lang="fr-FR" sz="1200" dirty="0" smtClean="0">
                <a:latin typeface="Verdana" pitchFamily="34" charset="0"/>
                <a:ea typeface="Verdana" pitchFamily="34" charset="0"/>
              </a:rPr>
              <a:t>Intonation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29058" y="1692463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erdana" pitchFamily="34" charset="0"/>
                <a:ea typeface="Verdana" pitchFamily="34" charset="0"/>
              </a:rPr>
              <a:t>7% Mots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72198" y="3857628"/>
            <a:ext cx="13573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erdana" pitchFamily="34" charset="0"/>
                <a:ea typeface="Verdana" pitchFamily="34" charset="0"/>
              </a:rPr>
              <a:t>55% </a:t>
            </a:r>
          </a:p>
          <a:p>
            <a:pPr algn="ctr"/>
            <a:r>
              <a:rPr lang="fr-FR" sz="1400" b="1" dirty="0" smtClean="0">
                <a:latin typeface="Verdana" pitchFamily="34" charset="0"/>
                <a:ea typeface="Verdana" pitchFamily="34" charset="0"/>
              </a:rPr>
              <a:t>Mimiques, gestes</a:t>
            </a:r>
          </a:p>
          <a:p>
            <a:pPr algn="ctr"/>
            <a:r>
              <a:rPr lang="fr-FR" sz="1200" dirty="0" smtClean="0">
                <a:latin typeface="Verdana" pitchFamily="34" charset="0"/>
                <a:ea typeface="Verdana" pitchFamily="34" charset="0"/>
              </a:rPr>
              <a:t>Expression du visage, des yeux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5" name="Picture 5" descr="3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5799" y="4111206"/>
            <a:ext cx="3591043" cy="238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42910" y="478632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Participation active et interaction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4" name="Picture 2" descr="E:\site2018\images\formations\TM05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576658" cy="23904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429124" y="100010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Problématique de chaque participant abordée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OUTILS DU MANAGER ET DU COMEDIEN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098" name="Picture 2" descr="RÃ©sultat de recherche d'images pour &quot;dire n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7443" y="2714620"/>
            <a:ext cx="2567565" cy="185738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57224" y="1714488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1</a:t>
            </a:r>
            <a:endParaRPr lang="fr-FR" sz="4000" dirty="0"/>
          </a:p>
        </p:txBody>
      </p:sp>
      <p:sp>
        <p:nvSpPr>
          <p:cNvPr id="7" name="Ellipse 6"/>
          <p:cNvSpPr/>
          <p:nvPr/>
        </p:nvSpPr>
        <p:spPr>
          <a:xfrm>
            <a:off x="857224" y="4643446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2</a:t>
            </a:r>
            <a:endParaRPr lang="fr-FR" sz="4000" dirty="0"/>
          </a:p>
        </p:txBody>
      </p:sp>
      <p:sp>
        <p:nvSpPr>
          <p:cNvPr id="8" name="Ellipse 7"/>
          <p:cNvSpPr/>
          <p:nvPr/>
        </p:nvSpPr>
        <p:spPr>
          <a:xfrm>
            <a:off x="5715008" y="1643050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3</a:t>
            </a:r>
          </a:p>
        </p:txBody>
      </p:sp>
      <p:sp>
        <p:nvSpPr>
          <p:cNvPr id="9" name="Ellipse 8"/>
          <p:cNvSpPr/>
          <p:nvPr/>
        </p:nvSpPr>
        <p:spPr>
          <a:xfrm>
            <a:off x="5786446" y="4643446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4</a:t>
            </a:r>
            <a:endParaRPr lang="fr-FR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715140" y="478632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Ecouter le non-verbal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29388" y="178592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Répéter-Jouer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28794" y="485776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Questionner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14480" y="171985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Ecoute empathique et reformuler 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28674" name="Picture 2" descr="E:\site2018\images\TM_pages\TM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3231920" cy="2160000"/>
          </a:xfrm>
          <a:prstGeom prst="rect">
            <a:avLst/>
          </a:prstGeom>
          <a:noFill/>
        </p:spPr>
      </p:pic>
      <p:pic>
        <p:nvPicPr>
          <p:cNvPr id="28675" name="Picture 3" descr="E:\site2018\images\formations\TM05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866884" cy="2160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5786" y="64291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Avec le comédien dans les jeux de rôles des situations professionnelles délicates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0" y="485776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Accompagnement professionnel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itchFamily="34" charset="0"/>
                <a:ea typeface="Verdana" pitchFamily="34" charset="0"/>
              </a:rPr>
              <a:t>QUELS SONT LES OUTILS THEÂTRAUX ET LES TECHNIQUES COMPORTEMENTALES? </a:t>
            </a:r>
            <a:endParaRPr lang="fr-FR" sz="2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28596" y="1289039"/>
            <a:ext cx="4040188" cy="639763"/>
          </a:xfrm>
        </p:spPr>
        <p:txBody>
          <a:bodyPr>
            <a:normAutofit/>
          </a:bodyPr>
          <a:lstStyle/>
          <a:p>
            <a:pPr algn="ctr"/>
            <a:r>
              <a:rPr lang="fr-FR" sz="1600" dirty="0" smtClean="0">
                <a:latin typeface="Verdana" pitchFamily="34" charset="0"/>
                <a:ea typeface="Verdana" pitchFamily="34" charset="0"/>
              </a:rPr>
              <a:t>TECHNIQUES THEÂTRALES</a:t>
            </a:r>
            <a:endParaRPr lang="fr-FR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57200" y="2049480"/>
            <a:ext cx="4040188" cy="3951288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Verdana" pitchFamily="34" charset="0"/>
                <a:ea typeface="Verdana" pitchFamily="34" charset="0"/>
              </a:rPr>
              <a:t>La voix</a:t>
            </a:r>
          </a:p>
          <a:p>
            <a:r>
              <a:rPr lang="fr-FR" sz="1600" dirty="0" smtClean="0">
                <a:latin typeface="Verdana" pitchFamily="34" charset="0"/>
                <a:ea typeface="Verdana" pitchFamily="34" charset="0"/>
              </a:rPr>
              <a:t>L’expression corporelle et la gestuelle</a:t>
            </a:r>
          </a:p>
          <a:p>
            <a:r>
              <a:rPr lang="fr-FR" sz="1600" dirty="0" smtClean="0">
                <a:latin typeface="Verdana" pitchFamily="34" charset="0"/>
                <a:ea typeface="Verdana" pitchFamily="34" charset="0"/>
              </a:rPr>
              <a:t>Le rire, l’humour au service de la relation et de l’apprentissage</a:t>
            </a:r>
            <a:endParaRPr lang="fr-FR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645029" y="1360477"/>
            <a:ext cx="4041775" cy="639763"/>
          </a:xfrm>
        </p:spPr>
        <p:txBody>
          <a:bodyPr>
            <a:normAutofit/>
          </a:bodyPr>
          <a:lstStyle/>
          <a:p>
            <a:pPr algn="ctr"/>
            <a:r>
              <a:rPr lang="fr-FR" sz="1600" dirty="0" smtClean="0">
                <a:latin typeface="Verdana" pitchFamily="34" charset="0"/>
                <a:ea typeface="Verdana" pitchFamily="34" charset="0"/>
              </a:rPr>
              <a:t>TECHNIQUES COMPORTEMENTALES</a:t>
            </a:r>
            <a:endParaRPr lang="fr-FR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645029" y="2049480"/>
            <a:ext cx="4041775" cy="3951288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Verdana" pitchFamily="34" charset="0"/>
                <a:ea typeface="Verdana" pitchFamily="34" charset="0"/>
              </a:rPr>
              <a:t>L’expression et la gestion des émotions</a:t>
            </a:r>
          </a:p>
          <a:p>
            <a:r>
              <a:rPr lang="fr-FR" sz="1600" dirty="0" smtClean="0">
                <a:latin typeface="Verdana" pitchFamily="34" charset="0"/>
                <a:ea typeface="Verdana" pitchFamily="34" charset="0"/>
              </a:rPr>
              <a:t>L’observation et l’adaptation à mon interlocuteur</a:t>
            </a:r>
            <a:endParaRPr lang="fr-FR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29698" name="Picture 2" descr="E:\site2018\images\formations\TM07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643314"/>
            <a:ext cx="2705462" cy="1800000"/>
          </a:xfrm>
          <a:prstGeom prst="rect">
            <a:avLst/>
          </a:prstGeom>
          <a:noFill/>
        </p:spPr>
      </p:pic>
      <p:pic>
        <p:nvPicPr>
          <p:cNvPr id="29700" name="Picture 4" descr="E:\site2018\images\formations\TM05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29264"/>
            <a:ext cx="3301899" cy="1800000"/>
          </a:xfrm>
          <a:prstGeom prst="rect">
            <a:avLst/>
          </a:prstGeom>
          <a:noFill/>
        </p:spPr>
      </p:pic>
      <p:sp>
        <p:nvSpPr>
          <p:cNvPr id="12" name="Espace réservé du texte 4"/>
          <p:cNvSpPr txBox="1">
            <a:spLocks/>
          </p:cNvSpPr>
          <p:nvPr/>
        </p:nvSpPr>
        <p:spPr>
          <a:xfrm>
            <a:off x="2357422" y="5503881"/>
            <a:ext cx="4040188" cy="63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LA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 VIDEO FEEDBACK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QU’EST-CE QUE LA CNV? 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>
                <a:latin typeface="Verdana" pitchFamily="34" charset="0"/>
                <a:ea typeface="Verdana" pitchFamily="34" charset="0"/>
              </a:rPr>
              <a:t>Un outil de communication qui favorise la qualité relationnelle</a:t>
            </a:r>
          </a:p>
          <a:p>
            <a:pPr>
              <a:buNone/>
            </a:pPr>
            <a:endParaRPr lang="fr-FR" sz="1800" dirty="0">
              <a:latin typeface="Verdana" pitchFamily="34" charset="0"/>
              <a:ea typeface="Verdana" pitchFamily="34" charset="0"/>
            </a:endParaRPr>
          </a:p>
          <a:p>
            <a:pPr>
              <a:buFont typeface="Wingdings"/>
              <a:buChar char="à"/>
            </a:pPr>
            <a:r>
              <a:rPr lang="fr-FR" sz="1800" b="1" dirty="0" smtClean="0">
                <a:latin typeface="Verdana" pitchFamily="34" charset="0"/>
                <a:ea typeface="Verdana" pitchFamily="34" charset="0"/>
                <a:sym typeface="Wingdings" pitchFamily="2" charset="2"/>
              </a:rPr>
              <a:t>COMMENT? </a:t>
            </a:r>
          </a:p>
          <a:p>
            <a:pPr>
              <a:buNone/>
            </a:pPr>
            <a:endParaRPr lang="fr-FR" sz="1800" b="1" dirty="0" smtClean="0">
              <a:latin typeface="Verdana" pitchFamily="34" charset="0"/>
              <a:ea typeface="Verdana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800" dirty="0" smtClean="0">
                <a:latin typeface="Verdana" pitchFamily="34" charset="0"/>
                <a:ea typeface="Verdana" pitchFamily="34" charset="0"/>
                <a:sym typeface="Wingdings" pitchFamily="2" charset="2"/>
              </a:rPr>
              <a:t>En écoutant</a:t>
            </a:r>
          </a:p>
          <a:p>
            <a:pPr>
              <a:buNone/>
            </a:pPr>
            <a:endParaRPr lang="fr-FR" sz="1800" dirty="0" smtClean="0">
              <a:latin typeface="Verdana" pitchFamily="34" charset="0"/>
              <a:ea typeface="Verdana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800" dirty="0" smtClean="0">
                <a:latin typeface="Verdana" pitchFamily="34" charset="0"/>
                <a:ea typeface="Verdana" pitchFamily="34" charset="0"/>
                <a:sym typeface="Wingdings" pitchFamily="2" charset="2"/>
              </a:rPr>
              <a:t>En tenant compte des sentiments pour assouvir les besoins des personnes (sécurité, reconnaissance)</a:t>
            </a:r>
          </a:p>
          <a:p>
            <a:pPr>
              <a:buFontTx/>
              <a:buChar char="-"/>
            </a:pPr>
            <a:endParaRPr lang="fr-FR" sz="1800" dirty="0" smtClean="0">
              <a:latin typeface="Verdana" pitchFamily="34" charset="0"/>
              <a:ea typeface="Verdana" pitchFamily="34" charset="0"/>
              <a:sym typeface="Wingdings" pitchFamily="2" charset="2"/>
            </a:endParaRPr>
          </a:p>
          <a:p>
            <a:pPr>
              <a:buNone/>
            </a:pPr>
            <a:r>
              <a:rPr lang="fr-FR" sz="1800" dirty="0" smtClean="0">
                <a:latin typeface="Verdana" pitchFamily="34" charset="0"/>
                <a:ea typeface="Verdana" pitchFamily="34" charset="0"/>
                <a:sym typeface="Wingdings" pitchFamily="2" charset="2"/>
              </a:rPr>
              <a:t>- En réalisant une demande d’action</a:t>
            </a:r>
            <a:endParaRPr lang="fr-FR" sz="1600" dirty="0" smtClean="0">
              <a:latin typeface="Verdana" pitchFamily="34" charset="0"/>
              <a:ea typeface="Verdana" pitchFamily="34" charset="0"/>
            </a:endParaRPr>
          </a:p>
          <a:p>
            <a:endParaRPr lang="fr-FR" sz="1800" dirty="0">
              <a:latin typeface="Verdana" pitchFamily="34" charset="0"/>
              <a:ea typeface="Verdana" pitchFamily="34" charset="0"/>
            </a:endParaRPr>
          </a:p>
          <a:p>
            <a:endParaRPr lang="fr-FR" sz="1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30723" name="Picture 3" descr="E:\site2018\images\galeries\galerie8.jpg"/>
          <p:cNvPicPr>
            <a:picLocks noChangeAspect="1" noChangeArrowheads="1"/>
          </p:cNvPicPr>
          <p:nvPr/>
        </p:nvPicPr>
        <p:blipFill>
          <a:blip r:embed="rId2"/>
          <a:srcRect t="35937" b="27500"/>
          <a:stretch>
            <a:fillRect/>
          </a:stretch>
        </p:blipFill>
        <p:spPr bwMode="auto">
          <a:xfrm>
            <a:off x="5357818" y="4622976"/>
            <a:ext cx="3428270" cy="1877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572000" y="4329128"/>
            <a:ext cx="304800" cy="1314450"/>
          </a:xfrm>
          <a:prstGeom prst="flowChartTerminator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071934" y="4329128"/>
            <a:ext cx="304800" cy="1314450"/>
          </a:xfrm>
          <a:prstGeom prst="flowChartTerminator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500166" y="4357694"/>
            <a:ext cx="304800" cy="1314450"/>
          </a:xfrm>
          <a:prstGeom prst="flowChartTerminator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071670" y="4357694"/>
            <a:ext cx="304800" cy="1314450"/>
          </a:xfrm>
          <a:prstGeom prst="flowChartTerminator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OUTILS DE LA CNV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sp>
        <p:nvSpPr>
          <p:cNvPr id="5" name="Sourire 4"/>
          <p:cNvSpPr/>
          <p:nvPr/>
        </p:nvSpPr>
        <p:spPr>
          <a:xfrm>
            <a:off x="4000496" y="2071678"/>
            <a:ext cx="1071570" cy="10001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rire 5"/>
          <p:cNvSpPr/>
          <p:nvPr/>
        </p:nvSpPr>
        <p:spPr>
          <a:xfrm>
            <a:off x="1428728" y="2071678"/>
            <a:ext cx="1071570" cy="10001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3929058" y="3857628"/>
            <a:ext cx="1143000" cy="7429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1357290" y="3900496"/>
            <a:ext cx="1143000" cy="7429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714744" y="3343282"/>
            <a:ext cx="228600" cy="1085850"/>
          </a:xfrm>
          <a:prstGeom prst="flowChartTerminator">
            <a:avLst/>
          </a:prstGeom>
          <a:solidFill>
            <a:srgbClr val="FF66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072066" y="3343282"/>
            <a:ext cx="228600" cy="1085850"/>
          </a:xfrm>
          <a:prstGeom prst="flowChartTerminator">
            <a:avLst/>
          </a:prstGeom>
          <a:solidFill>
            <a:srgbClr val="FF66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142976" y="3343282"/>
            <a:ext cx="228600" cy="1085850"/>
          </a:xfrm>
          <a:prstGeom prst="flowChartTerminator">
            <a:avLst/>
          </a:prstGeom>
          <a:solidFill>
            <a:srgbClr val="FF66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500298" y="3271844"/>
            <a:ext cx="228600" cy="1085850"/>
          </a:xfrm>
          <a:prstGeom prst="flowChartTerminator">
            <a:avLst/>
          </a:prstGeom>
          <a:solidFill>
            <a:srgbClr val="FF66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071538" y="3014668"/>
            <a:ext cx="1752600" cy="1200150"/>
          </a:xfrm>
          <a:custGeom>
            <a:avLst/>
            <a:gdLst>
              <a:gd name="T0" fmla="*/ 71496992 w 21600"/>
              <a:gd name="T1" fmla="*/ 12002982 h 21600"/>
              <a:gd name="T2" fmla="*/ 19276572 w 21600"/>
              <a:gd name="T3" fmla="*/ 59274075 h 21600"/>
              <a:gd name="T4" fmla="*/ 71496992 w 21600"/>
              <a:gd name="T5" fmla="*/ 118548150 h 21600"/>
              <a:gd name="T6" fmla="*/ 122927445 w 21600"/>
              <a:gd name="T7" fmla="*/ 592740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643306" y="3014668"/>
            <a:ext cx="1752600" cy="1200150"/>
          </a:xfrm>
          <a:custGeom>
            <a:avLst/>
            <a:gdLst>
              <a:gd name="T0" fmla="*/ 71496992 w 21600"/>
              <a:gd name="T1" fmla="*/ 12002982 h 21600"/>
              <a:gd name="T2" fmla="*/ 19276572 w 21600"/>
              <a:gd name="T3" fmla="*/ 59274075 h 21600"/>
              <a:gd name="T4" fmla="*/ 71496992 w 21600"/>
              <a:gd name="T5" fmla="*/ 118548150 h 21600"/>
              <a:gd name="T6" fmla="*/ 122927445 w 21600"/>
              <a:gd name="T7" fmla="*/ 592740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2571736" y="5286388"/>
            <a:ext cx="1357322" cy="7143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LIEN</a:t>
            </a:r>
            <a:endParaRPr lang="fr-FR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Double flèche horizontale 19"/>
          <p:cNvSpPr/>
          <p:nvPr/>
        </p:nvSpPr>
        <p:spPr>
          <a:xfrm>
            <a:off x="2285984" y="1714488"/>
            <a:ext cx="1928826" cy="7143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QUALITE RELATIONNELLE</a:t>
            </a:r>
            <a:endParaRPr lang="fr-FR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5786446" y="2285992"/>
            <a:ext cx="64294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5786446" y="3071810"/>
            <a:ext cx="64294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5786446" y="3929066"/>
            <a:ext cx="64294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786446" y="4786322"/>
            <a:ext cx="64294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572264" y="24167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</a:rPr>
              <a:t>Faits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643702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</a:rPr>
              <a:t>Sentiments 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643702" y="40719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</a:rPr>
              <a:t>Besoins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715140" y="478632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</a:rPr>
              <a:t>Demandes d’action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PROGRAMME </a:t>
            </a:r>
            <a:endParaRPr lang="fr-FR" b="1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57224" y="1785926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1</a:t>
            </a:r>
            <a:endParaRPr lang="fr-FR" sz="4000" dirty="0"/>
          </a:p>
        </p:txBody>
      </p:sp>
      <p:sp>
        <p:nvSpPr>
          <p:cNvPr id="6" name="Ellipse 5"/>
          <p:cNvSpPr/>
          <p:nvPr/>
        </p:nvSpPr>
        <p:spPr>
          <a:xfrm>
            <a:off x="857224" y="3143248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2</a:t>
            </a:r>
            <a:endParaRPr lang="fr-FR" sz="4000" dirty="0"/>
          </a:p>
        </p:txBody>
      </p:sp>
      <p:sp>
        <p:nvSpPr>
          <p:cNvPr id="7" name="Ellipse 6"/>
          <p:cNvSpPr/>
          <p:nvPr/>
        </p:nvSpPr>
        <p:spPr>
          <a:xfrm>
            <a:off x="857224" y="4500570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3</a:t>
            </a:r>
          </a:p>
        </p:txBody>
      </p:sp>
      <p:sp>
        <p:nvSpPr>
          <p:cNvPr id="8" name="Ellipse 7"/>
          <p:cNvSpPr/>
          <p:nvPr/>
        </p:nvSpPr>
        <p:spPr>
          <a:xfrm>
            <a:off x="4643438" y="1785926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4</a:t>
            </a:r>
            <a:endParaRPr lang="fr-FR" sz="4000" dirty="0"/>
          </a:p>
        </p:txBody>
      </p:sp>
      <p:sp>
        <p:nvSpPr>
          <p:cNvPr id="9" name="Ellipse 8"/>
          <p:cNvSpPr/>
          <p:nvPr/>
        </p:nvSpPr>
        <p:spPr>
          <a:xfrm>
            <a:off x="4643438" y="3143248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5</a:t>
            </a:r>
            <a:endParaRPr lang="fr-FR" sz="4000" dirty="0"/>
          </a:p>
        </p:txBody>
      </p:sp>
      <p:sp>
        <p:nvSpPr>
          <p:cNvPr id="10" name="Ellipse 9"/>
          <p:cNvSpPr/>
          <p:nvPr/>
        </p:nvSpPr>
        <p:spPr>
          <a:xfrm>
            <a:off x="4643438" y="4500570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6</a:t>
            </a:r>
            <a:endParaRPr lang="fr-FR" sz="4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071670" y="179129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Votre contexte et vos attentes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00232" y="314324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Théâtre Moderne, et moi 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00166" y="435769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Nos formations: déroulé pédagogique, formules et lieux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72132" y="179129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Approche : Outils théâtraux et comportementaux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00694" y="314861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Autres interventions : Théâtre d’entreprise et médiation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43570" y="450057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Annexes : références, liens, coaching, médiation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7158" y="285728"/>
            <a:ext cx="8470900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Calibri" pitchFamily="-10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Verdana" pitchFamily="34" charset="0"/>
                <a:ea typeface="Verdana" pitchFamily="34" charset="0"/>
              </a:rPr>
              <a:t>QUE PENSEZ-VOUS QUE NOS METHODES PEUVENT APPORTER A VOS COLLABORATEURS? POURQUOI? </a:t>
            </a:r>
            <a:endParaRPr lang="fr-FR" sz="32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31746" name="Picture 2" descr="Image associÃ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686"/>
            <a:ext cx="4745777" cy="314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00034" y="4286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Pratiques près de leurs réalités professionnelles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Développer les compétences relationnelles et humaines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Enlever les barrières de l’apprentissage dans un climat ludique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Révéler les comportements, en les reproduisant par le comédien, et en décryptant le non-verbal et les émotions</a:t>
            </a:r>
          </a:p>
        </p:txBody>
      </p:sp>
      <p:pic>
        <p:nvPicPr>
          <p:cNvPr id="34818" name="Picture 2" descr="E:\site2018\images\formations\TM07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86124"/>
            <a:ext cx="4724409" cy="2689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NOTRE ETHIQUE : 6 C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800" b="1" dirty="0" smtClean="0">
                <a:latin typeface="Verdana" pitchFamily="34" charset="0"/>
                <a:ea typeface="Verdana" pitchFamily="34" charset="0"/>
              </a:rPr>
              <a:t>C</a:t>
            </a:r>
            <a:r>
              <a:rPr lang="fr-FR" sz="1800" dirty="0" smtClean="0">
                <a:latin typeface="Verdana" pitchFamily="34" charset="0"/>
                <a:ea typeface="Verdana" pitchFamily="34" charset="0"/>
              </a:rPr>
              <a:t>onfidentialité</a:t>
            </a:r>
          </a:p>
          <a:p>
            <a:pPr>
              <a:buFont typeface="Wingdings" pitchFamily="2" charset="2"/>
              <a:buChar char="Ø"/>
            </a:pPr>
            <a:endParaRPr lang="fr-FR" sz="1800" b="1" dirty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800" b="1" dirty="0" smtClean="0">
                <a:latin typeface="Verdana" pitchFamily="34" charset="0"/>
                <a:ea typeface="Verdana" pitchFamily="34" charset="0"/>
              </a:rPr>
              <a:t>C</a:t>
            </a:r>
            <a:r>
              <a:rPr lang="fr-FR" sz="1800" dirty="0" smtClean="0">
                <a:latin typeface="Verdana" pitchFamily="34" charset="0"/>
                <a:ea typeface="Verdana" pitchFamily="34" charset="0"/>
              </a:rPr>
              <a:t>onfiance</a:t>
            </a:r>
          </a:p>
          <a:p>
            <a:pPr>
              <a:buFont typeface="Wingdings" pitchFamily="2" charset="2"/>
              <a:buChar char="Ø"/>
            </a:pPr>
            <a:endParaRPr lang="fr-FR" sz="1800" b="1" dirty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800" b="1" dirty="0" smtClean="0">
                <a:latin typeface="Verdana" pitchFamily="34" charset="0"/>
                <a:ea typeface="Verdana" pitchFamily="34" charset="0"/>
              </a:rPr>
              <a:t>C</a:t>
            </a:r>
            <a:r>
              <a:rPr lang="fr-FR" sz="1800" dirty="0" smtClean="0">
                <a:latin typeface="Verdana" pitchFamily="34" charset="0"/>
                <a:ea typeface="Verdana" pitchFamily="34" charset="0"/>
              </a:rPr>
              <a:t>omique</a:t>
            </a:r>
          </a:p>
          <a:p>
            <a:pPr>
              <a:buFont typeface="Wingdings" pitchFamily="2" charset="2"/>
              <a:buChar char="Ø"/>
            </a:pPr>
            <a:endParaRPr lang="fr-FR" sz="1800" b="1" dirty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800" b="1" dirty="0" smtClean="0">
                <a:latin typeface="Verdana" pitchFamily="34" charset="0"/>
                <a:ea typeface="Verdana" pitchFamily="34" charset="0"/>
              </a:rPr>
              <a:t>C</a:t>
            </a:r>
            <a:r>
              <a:rPr lang="fr-FR" sz="1800" dirty="0" smtClean="0">
                <a:latin typeface="Verdana" pitchFamily="34" charset="0"/>
                <a:ea typeface="Verdana" pitchFamily="34" charset="0"/>
              </a:rPr>
              <a:t>o-construction</a:t>
            </a:r>
          </a:p>
          <a:p>
            <a:pPr>
              <a:buFont typeface="Wingdings" pitchFamily="2" charset="2"/>
              <a:buChar char="Ø"/>
            </a:pPr>
            <a:endParaRPr lang="fr-FR" sz="1800" b="1" dirty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800" b="1" dirty="0" err="1" smtClean="0">
                <a:latin typeface="Verdana" pitchFamily="34" charset="0"/>
                <a:ea typeface="Verdana" pitchFamily="34" charset="0"/>
              </a:rPr>
              <a:t>C</a:t>
            </a:r>
            <a:r>
              <a:rPr lang="fr-FR" sz="1800" dirty="0" err="1" smtClean="0">
                <a:latin typeface="Verdana" pitchFamily="34" charset="0"/>
                <a:ea typeface="Verdana" pitchFamily="34" charset="0"/>
              </a:rPr>
              <a:t>o-responsabilité</a:t>
            </a:r>
            <a:endParaRPr lang="fr-FR" sz="1800" dirty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1800" b="1" dirty="0" smtClean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800" b="1" dirty="0" smtClean="0">
                <a:latin typeface="Verdana" pitchFamily="34" charset="0"/>
                <a:ea typeface="Verdana" pitchFamily="34" charset="0"/>
              </a:rPr>
              <a:t>C</a:t>
            </a:r>
            <a:r>
              <a:rPr lang="fr-FR" sz="1800" dirty="0" smtClean="0">
                <a:latin typeface="Verdana" pitchFamily="34" charset="0"/>
                <a:ea typeface="Verdana" pitchFamily="34" charset="0"/>
              </a:rPr>
              <a:t>o-formation</a:t>
            </a:r>
            <a:endParaRPr lang="fr-FR" sz="1800" b="1" dirty="0" smtClean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33794" name="Picture 2" descr="E:\site2018\images\formations\TM07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3260730" cy="4878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THEÂTRE D’ENTREPRISE ET EVENEMENTIEL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35845" name="Picture 5" descr="E:\site2018\images\formations\TM06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4081752" cy="3071834"/>
          </a:xfrm>
          <a:prstGeom prst="rect">
            <a:avLst/>
          </a:prstGeom>
          <a:noFill/>
        </p:spPr>
      </p:pic>
      <p:pic>
        <p:nvPicPr>
          <p:cNvPr id="35846" name="Picture 6" descr="E:\site2018\images\formations\TM06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76374"/>
            <a:ext cx="3923528" cy="2952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REFERENCES D’ORGANISMES PRIVES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5" name="Imag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13033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14890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876"/>
            <a:ext cx="1500198" cy="78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714884"/>
            <a:ext cx="123348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285860"/>
            <a:ext cx="16589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RÃ©sultat de recherche d'images pour &quot;vÃ©olia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2285992"/>
            <a:ext cx="2000264" cy="816775"/>
          </a:xfrm>
          <a:prstGeom prst="rect">
            <a:avLst/>
          </a:prstGeom>
          <a:noFill/>
        </p:spPr>
      </p:pic>
      <p:pic>
        <p:nvPicPr>
          <p:cNvPr id="11" name="Image 3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7883" y="5500702"/>
            <a:ext cx="109378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Image associÃ©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3000372"/>
            <a:ext cx="1714500" cy="1714500"/>
          </a:xfrm>
          <a:prstGeom prst="rect">
            <a:avLst/>
          </a:prstGeom>
          <a:noFill/>
        </p:spPr>
      </p:pic>
      <p:pic>
        <p:nvPicPr>
          <p:cNvPr id="37894" name="Picture 6" descr="Image associÃ©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4572008"/>
            <a:ext cx="1688006" cy="642942"/>
          </a:xfrm>
          <a:prstGeom prst="rect">
            <a:avLst/>
          </a:prstGeom>
          <a:noFill/>
        </p:spPr>
      </p:pic>
      <p:pic>
        <p:nvPicPr>
          <p:cNvPr id="37896" name="Picture 8" descr="RÃ©sultat de recherche d'images pour &quot;atol&quot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5572140"/>
            <a:ext cx="1153998" cy="642942"/>
          </a:xfrm>
          <a:prstGeom prst="rect">
            <a:avLst/>
          </a:prstGeom>
          <a:noFill/>
        </p:spPr>
      </p:pic>
      <p:pic>
        <p:nvPicPr>
          <p:cNvPr id="37898" name="Picture 10" descr="RÃ©sultat de recherche d'images pour &quot;croix rouge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1214422"/>
            <a:ext cx="2143140" cy="714380"/>
          </a:xfrm>
          <a:prstGeom prst="rect">
            <a:avLst/>
          </a:prstGeom>
          <a:noFill/>
        </p:spPr>
      </p:pic>
      <p:pic>
        <p:nvPicPr>
          <p:cNvPr id="37900" name="Picture 12" descr="RÃ©sultat de recherche d'images pour &quot;alstom&quot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8" y="2428868"/>
            <a:ext cx="1659204" cy="453090"/>
          </a:xfrm>
          <a:prstGeom prst="rect">
            <a:avLst/>
          </a:prstGeom>
          <a:noFill/>
        </p:spPr>
      </p:pic>
      <p:pic>
        <p:nvPicPr>
          <p:cNvPr id="37902" name="Picture 14" descr="RÃ©sultat de recherche d'images pour &quot;capgemini&quot;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8" y="3643314"/>
            <a:ext cx="1614378" cy="381800"/>
          </a:xfrm>
          <a:prstGeom prst="rect">
            <a:avLst/>
          </a:prstGeom>
          <a:noFill/>
        </p:spPr>
      </p:pic>
      <p:pic>
        <p:nvPicPr>
          <p:cNvPr id="37904" name="Picture 16" descr="RÃ©sultat de recherche d'images pour &quot;saint gobain glass&quot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72066" y="4357694"/>
            <a:ext cx="1706877" cy="714380"/>
          </a:xfrm>
          <a:prstGeom prst="rect">
            <a:avLst/>
          </a:prstGeom>
          <a:noFill/>
        </p:spPr>
      </p:pic>
      <p:pic>
        <p:nvPicPr>
          <p:cNvPr id="37906" name="Picture 18" descr="RÃ©sultat de recherche d'images pour &quot;swicorp&quot;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14942" y="5286388"/>
            <a:ext cx="1326705" cy="928694"/>
          </a:xfrm>
          <a:prstGeom prst="rect">
            <a:avLst/>
          </a:prstGeom>
          <a:noFill/>
        </p:spPr>
      </p:pic>
      <p:pic>
        <p:nvPicPr>
          <p:cNvPr id="37908" name="Picture 20" descr="RÃ©sultat de recherche d'images pour &quot;perkin elmer&quot;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72330" y="1285860"/>
            <a:ext cx="1553776" cy="785818"/>
          </a:xfrm>
          <a:prstGeom prst="rect">
            <a:avLst/>
          </a:prstGeom>
          <a:noFill/>
        </p:spPr>
      </p:pic>
      <p:pic>
        <p:nvPicPr>
          <p:cNvPr id="37910" name="Picture 22" descr="RÃ©sultat de recherche d'images pour &quot;sanofi&quot;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58082" y="2357430"/>
            <a:ext cx="719297" cy="571504"/>
          </a:xfrm>
          <a:prstGeom prst="rect">
            <a:avLst/>
          </a:prstGeom>
          <a:noFill/>
        </p:spPr>
      </p:pic>
      <p:pic>
        <p:nvPicPr>
          <p:cNvPr id="37912" name="Picture 24" descr="RÃ©sultat de recherche d'images pour &quot;esprit&quot;"/>
          <p:cNvPicPr>
            <a:picLocks noChangeAspect="1" noChangeArrowheads="1"/>
          </p:cNvPicPr>
          <p:nvPr/>
        </p:nvPicPr>
        <p:blipFill>
          <a:blip r:embed="rId19" cstate="print"/>
          <a:srcRect t="35912" b="35082"/>
          <a:stretch>
            <a:fillRect/>
          </a:stretch>
        </p:blipFill>
        <p:spPr bwMode="auto">
          <a:xfrm>
            <a:off x="7286644" y="3571876"/>
            <a:ext cx="1214446" cy="382553"/>
          </a:xfrm>
          <a:prstGeom prst="rect">
            <a:avLst/>
          </a:prstGeom>
          <a:noFill/>
        </p:spPr>
      </p:pic>
      <p:pic>
        <p:nvPicPr>
          <p:cNvPr id="37914" name="Picture 26" descr="RÃ©sultat de recherche d'images pour &quot;le cnam&quot;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79072" y="4429132"/>
            <a:ext cx="1453763" cy="785818"/>
          </a:xfrm>
          <a:prstGeom prst="rect">
            <a:avLst/>
          </a:prstGeom>
          <a:noFill/>
        </p:spPr>
      </p:pic>
      <p:pic>
        <p:nvPicPr>
          <p:cNvPr id="37916" name="Picture 28" descr="RÃ©sultat de recherche d'images pour &quot;valeo&quot;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72330" y="5500702"/>
            <a:ext cx="1353562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REFERENCES D’ETABLISSEMENTS D’ETUDES SUPERIEURES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36866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1848531" cy="1071570"/>
          </a:xfrm>
          <a:prstGeom prst="rect">
            <a:avLst/>
          </a:prstGeom>
          <a:noFill/>
        </p:spPr>
      </p:pic>
      <p:pic>
        <p:nvPicPr>
          <p:cNvPr id="36868" name="Picture 4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1600211" cy="1143008"/>
          </a:xfrm>
          <a:prstGeom prst="rect">
            <a:avLst/>
          </a:prstGeom>
          <a:noFill/>
        </p:spPr>
      </p:pic>
      <p:pic>
        <p:nvPicPr>
          <p:cNvPr id="36870" name="Picture 6" descr="RÃ©sultat de recherche d'images pour &quot;aix marseille universitÃ©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364" y="4111668"/>
            <a:ext cx="2132686" cy="817530"/>
          </a:xfrm>
          <a:prstGeom prst="rect">
            <a:avLst/>
          </a:prstGeom>
          <a:noFill/>
        </p:spPr>
      </p:pic>
      <p:pic>
        <p:nvPicPr>
          <p:cNvPr id="36872" name="Picture 8" descr="RÃ©sultat de recherche d'images pour &quot;universitÃ© de cergy pontoise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5" y="5143512"/>
            <a:ext cx="1751396" cy="1100096"/>
          </a:xfrm>
          <a:prstGeom prst="rect">
            <a:avLst/>
          </a:prstGeom>
          <a:noFill/>
        </p:spPr>
      </p:pic>
      <p:pic>
        <p:nvPicPr>
          <p:cNvPr id="36874" name="Picture 10" descr="RÃ©sultat de recherche d'images pour &quot;universitÃ© pierre et marie curie logo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785926"/>
            <a:ext cx="1718463" cy="642942"/>
          </a:xfrm>
          <a:prstGeom prst="rect">
            <a:avLst/>
          </a:prstGeom>
          <a:noFill/>
        </p:spPr>
      </p:pic>
      <p:pic>
        <p:nvPicPr>
          <p:cNvPr id="36876" name="Picture 12" descr="RÃ©sultat de recherche d'images pour &quot;ecole polytechnique paristech logo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928934"/>
            <a:ext cx="1496796" cy="785818"/>
          </a:xfrm>
          <a:prstGeom prst="rect">
            <a:avLst/>
          </a:prstGeom>
          <a:noFill/>
        </p:spPr>
      </p:pic>
      <p:pic>
        <p:nvPicPr>
          <p:cNvPr id="36878" name="Picture 14" descr="RÃ©sultat de recherche d'images pour &quot;inria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214818"/>
            <a:ext cx="1420081" cy="364961"/>
          </a:xfrm>
          <a:prstGeom prst="rect">
            <a:avLst/>
          </a:prstGeom>
          <a:noFill/>
        </p:spPr>
      </p:pic>
      <p:pic>
        <p:nvPicPr>
          <p:cNvPr id="36880" name="Picture 16" descr="RÃ©sultat de recherche d'images pour &quot;estaca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5072074"/>
            <a:ext cx="1785950" cy="898929"/>
          </a:xfrm>
          <a:prstGeom prst="rect">
            <a:avLst/>
          </a:prstGeom>
          <a:noFill/>
        </p:spPr>
      </p:pic>
      <p:pic>
        <p:nvPicPr>
          <p:cNvPr id="36882" name="Picture 18" descr="RÃ©sultat de recherche d'images pour &quot;cesi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1785926"/>
            <a:ext cx="1202609" cy="571504"/>
          </a:xfrm>
          <a:prstGeom prst="rect">
            <a:avLst/>
          </a:prstGeom>
          <a:noFill/>
        </p:spPr>
      </p:pic>
      <p:pic>
        <p:nvPicPr>
          <p:cNvPr id="36884" name="Picture 20" descr="RÃ©sultat de recherche d'images pour &quot;universitÃ© marne la vallÃ©e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1875" y="2928934"/>
            <a:ext cx="1251827" cy="649907"/>
          </a:xfrm>
          <a:prstGeom prst="rect">
            <a:avLst/>
          </a:prstGeom>
          <a:noFill/>
        </p:spPr>
      </p:pic>
      <p:pic>
        <p:nvPicPr>
          <p:cNvPr id="36886" name="Picture 22" descr="RÃ©sultat de recherche d'images pour &quot;iut sceaux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4000504"/>
            <a:ext cx="1213026" cy="928694"/>
          </a:xfrm>
          <a:prstGeom prst="rect">
            <a:avLst/>
          </a:prstGeom>
          <a:noFill/>
        </p:spPr>
      </p:pic>
      <p:pic>
        <p:nvPicPr>
          <p:cNvPr id="36888" name="Picture 24" descr="RÃ©sultat de recherche d'images pour &quot;paris 13 nord&quot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5429264"/>
            <a:ext cx="1550355" cy="428628"/>
          </a:xfrm>
          <a:prstGeom prst="rect">
            <a:avLst/>
          </a:prstGeom>
          <a:noFill/>
        </p:spPr>
      </p:pic>
      <p:pic>
        <p:nvPicPr>
          <p:cNvPr id="36890" name="Picture 26" descr="RÃ©sultat de recherche d'images pour &quot;universitÃ© de versailles&quot;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78" y="1643050"/>
            <a:ext cx="1870468" cy="714380"/>
          </a:xfrm>
          <a:prstGeom prst="rect">
            <a:avLst/>
          </a:prstGeom>
          <a:noFill/>
        </p:spPr>
      </p:pic>
      <p:pic>
        <p:nvPicPr>
          <p:cNvPr id="36892" name="Picture 28" descr="RÃ©sultat de recherche d'images pour &quot;ifp&quot;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58082" y="2714620"/>
            <a:ext cx="1000132" cy="1000132"/>
          </a:xfrm>
          <a:prstGeom prst="rect">
            <a:avLst/>
          </a:prstGeom>
          <a:noFill/>
        </p:spPr>
      </p:pic>
      <p:pic>
        <p:nvPicPr>
          <p:cNvPr id="36894" name="Picture 30" descr="RÃ©sultat de recherche d'images pour &quot;universitÃ© paris est&quot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4143380"/>
            <a:ext cx="1490146" cy="500066"/>
          </a:xfrm>
          <a:prstGeom prst="rect">
            <a:avLst/>
          </a:prstGeom>
          <a:noFill/>
        </p:spPr>
      </p:pic>
      <p:pic>
        <p:nvPicPr>
          <p:cNvPr id="36896" name="Picture 32" descr="RÃ©sultat de recherche d'images pour &quot;cies jussieu logo&quot;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4173" y="5143512"/>
            <a:ext cx="925479" cy="925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REFERENCES D’ORGANISMES PUBLICS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38914" name="Picture 2" descr="RÃ©sultat de recherche d'images pour &quot;mairie de paris log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2346287" cy="265791"/>
          </a:xfrm>
          <a:prstGeom prst="rect">
            <a:avLst/>
          </a:prstGeom>
          <a:noFill/>
        </p:spPr>
      </p:pic>
      <p:pic>
        <p:nvPicPr>
          <p:cNvPr id="38916" name="Picture 4" descr="RÃ©sultat de recherche d'images pour &quot;espace culturel georges brassens logo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28934"/>
            <a:ext cx="1314428" cy="1314428"/>
          </a:xfrm>
          <a:prstGeom prst="rect">
            <a:avLst/>
          </a:prstGeom>
          <a:noFill/>
        </p:spPr>
      </p:pic>
      <p:pic>
        <p:nvPicPr>
          <p:cNvPr id="38918" name="Picture 6" descr="RÃ©sultat de recherche d'images pour &quot;armÃ©e du salut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857760"/>
            <a:ext cx="1285884" cy="1285884"/>
          </a:xfrm>
          <a:prstGeom prst="rect">
            <a:avLst/>
          </a:prstGeom>
          <a:noFill/>
        </p:spPr>
      </p:pic>
      <p:pic>
        <p:nvPicPr>
          <p:cNvPr id="38920" name="Picture 8" descr="RÃ©sultat de recherche d'images pour &quot;pole emploi logo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00372"/>
            <a:ext cx="1543061" cy="1285884"/>
          </a:xfrm>
          <a:prstGeom prst="rect">
            <a:avLst/>
          </a:prstGeom>
          <a:noFill/>
        </p:spPr>
      </p:pic>
      <p:pic>
        <p:nvPicPr>
          <p:cNvPr id="38922" name="Picture 10" descr="RÃ©sultat de recherche d'images pour &quot;cramif logo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071810"/>
            <a:ext cx="1774669" cy="1143008"/>
          </a:xfrm>
          <a:prstGeom prst="rect">
            <a:avLst/>
          </a:prstGeom>
          <a:noFill/>
        </p:spPr>
      </p:pic>
      <p:pic>
        <p:nvPicPr>
          <p:cNvPr id="38924" name="Picture 12" descr="RÃ©sultat de recherche d'images pour &quot;ville de champigny sur marne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6247" y="1500174"/>
            <a:ext cx="724381" cy="857256"/>
          </a:xfrm>
          <a:prstGeom prst="rect">
            <a:avLst/>
          </a:prstGeom>
          <a:noFill/>
        </p:spPr>
      </p:pic>
      <p:pic>
        <p:nvPicPr>
          <p:cNvPr id="38926" name="Picture 14" descr="RÃ©sultat de recherche d'images pour &quot;afdas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571612"/>
            <a:ext cx="145655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PROGRAMME DU COACHING EN 6 SEANCES 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Diagnostic</a:t>
            </a:r>
          </a:p>
          <a:p>
            <a:endParaRPr lang="fr-FR" sz="1800" dirty="0" smtClean="0">
              <a:latin typeface="Verdana" pitchFamily="34" charset="0"/>
              <a:ea typeface="Verdana" pitchFamily="34" charset="0"/>
            </a:endParaRP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« Moi » dans les relations interpersonnelles</a:t>
            </a:r>
          </a:p>
          <a:p>
            <a:endParaRPr lang="fr-FR" sz="1800" dirty="0" smtClean="0">
              <a:latin typeface="Verdana" pitchFamily="34" charset="0"/>
              <a:ea typeface="Verdana" pitchFamily="34" charset="0"/>
            </a:endParaRP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« Moi » mes fonctions</a:t>
            </a:r>
          </a:p>
          <a:p>
            <a:endParaRPr lang="fr-FR" sz="1800" dirty="0" smtClean="0">
              <a:latin typeface="Verdana" pitchFamily="34" charset="0"/>
              <a:ea typeface="Verdana" pitchFamily="34" charset="0"/>
            </a:endParaRP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Apprentissage des techniques comportementales, et de l’acteur</a:t>
            </a:r>
          </a:p>
          <a:p>
            <a:endParaRPr lang="fr-FR" sz="1800" dirty="0" smtClean="0">
              <a:latin typeface="Verdana" pitchFamily="34" charset="0"/>
              <a:ea typeface="Verdana" pitchFamily="34" charset="0"/>
            </a:endParaRP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Jeux de rôles et improvisations</a:t>
            </a:r>
          </a:p>
          <a:p>
            <a:endParaRPr lang="fr-FR" sz="1800" dirty="0" smtClean="0">
              <a:latin typeface="Verdana" pitchFamily="34" charset="0"/>
              <a:ea typeface="Verdana" pitchFamily="34" charset="0"/>
            </a:endParaRP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Plan d’action, actions</a:t>
            </a:r>
            <a:endParaRPr lang="fr-FR" sz="1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4" descr="Istvan2.jpeg"/>
          <p:cNvPicPr>
            <a:picLocks noChangeAspect="1"/>
          </p:cNvPicPr>
          <p:nvPr/>
        </p:nvPicPr>
        <p:blipFill>
          <a:blip r:embed="rId2">
            <a:grayscl/>
          </a:blip>
          <a:srcRect l="27499" r="28333" b="30452"/>
          <a:stretch>
            <a:fillRect/>
          </a:stretch>
        </p:blipFill>
        <p:spPr bwMode="auto">
          <a:xfrm>
            <a:off x="3714744" y="2285992"/>
            <a:ext cx="14430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071802" y="388614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Istvan Van </a:t>
            </a:r>
            <a:r>
              <a:rPr lang="fr-FR" sz="2000" b="1" dirty="0" err="1" smtClean="0"/>
              <a:t>Heuverzwyn</a:t>
            </a:r>
            <a:endParaRPr lang="fr-FR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sp>
        <p:nvSpPr>
          <p:cNvPr id="12" name="Rogner un rectangle à un seul coin 11"/>
          <p:cNvSpPr/>
          <p:nvPr/>
        </p:nvSpPr>
        <p:spPr>
          <a:xfrm>
            <a:off x="357158" y="4929198"/>
            <a:ext cx="3286148" cy="1571636"/>
          </a:xfrm>
          <a:prstGeom prst="snip1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ogner un rectangle à un seul coin 12"/>
          <p:cNvSpPr/>
          <p:nvPr/>
        </p:nvSpPr>
        <p:spPr>
          <a:xfrm flipV="1">
            <a:off x="357158" y="285728"/>
            <a:ext cx="3286148" cy="1571636"/>
          </a:xfrm>
          <a:prstGeom prst="snip1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ogner un rectangle à un seul coin 13"/>
          <p:cNvSpPr/>
          <p:nvPr/>
        </p:nvSpPr>
        <p:spPr>
          <a:xfrm flipH="1">
            <a:off x="5500694" y="4929198"/>
            <a:ext cx="3286148" cy="1571636"/>
          </a:xfrm>
          <a:prstGeom prst="snip1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gner un rectangle à un seul coin 14"/>
          <p:cNvSpPr/>
          <p:nvPr/>
        </p:nvSpPr>
        <p:spPr>
          <a:xfrm flipH="1" flipV="1">
            <a:off x="5500694" y="285728"/>
            <a:ext cx="3286148" cy="1571636"/>
          </a:xfrm>
          <a:prstGeom prst="snip1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00034" y="42860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Diplômé de l’école internationale de théâtre et de l’école de clown</a:t>
            </a:r>
            <a:endParaRPr lang="fr-FR" b="1" cap="all" dirty="0">
              <a:ln w="9000" cmpd="sng">
                <a:solidFill>
                  <a:schemeClr val="bg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1472" y="542926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Formation à l’école de la médiation avec </a:t>
            </a:r>
            <a:r>
              <a:rPr lang="fr-FR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cnv</a:t>
            </a:r>
            <a:endParaRPr lang="fr-FR" b="1" cap="all" dirty="0">
              <a:ln w="9000" cmpd="sng">
                <a:solidFill>
                  <a:schemeClr val="bg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57884" y="528638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FORMATEUR </a:t>
            </a:r>
            <a:r>
              <a:rPr lang="fr-FR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CERTIFIé</a:t>
            </a:r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ICPF</a:t>
            </a:r>
          </a:p>
          <a:p>
            <a:pPr algn="ctr"/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FORMATEUR</a:t>
            </a:r>
          </a:p>
          <a:p>
            <a:pPr algn="ctr"/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MENTOR </a:t>
            </a:r>
            <a:r>
              <a:rPr lang="fr-FR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INGénierie</a:t>
            </a:r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de formation</a:t>
            </a:r>
            <a:endParaRPr lang="fr-FR" b="1" cap="all" dirty="0">
              <a:ln w="9000" cmpd="sng">
                <a:solidFill>
                  <a:schemeClr val="bg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86446" y="35716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Licence en marketing et master à l’</a:t>
            </a:r>
            <a:r>
              <a:rPr lang="fr-FR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escp</a:t>
            </a:r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(paris, </a:t>
            </a:r>
            <a:r>
              <a:rPr lang="fr-FR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berlin</a:t>
            </a:r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oxford, </a:t>
            </a:r>
            <a:r>
              <a:rPr lang="fr-FR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tunis</a:t>
            </a:r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fr-FR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vientiane</a:t>
            </a:r>
            <a:r>
              <a:rPr lang="fr-FR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fr-FR" b="1" cap="all" dirty="0">
              <a:ln w="9000" cmpd="sng">
                <a:solidFill>
                  <a:schemeClr val="bg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UNE EQUIPE INTERNATIONALE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2400" b="1" dirty="0" smtClean="0">
                <a:latin typeface="Verdana" pitchFamily="34" charset="0"/>
                <a:ea typeface="Verdana" pitchFamily="34" charset="0"/>
              </a:rPr>
              <a:t>12 coachs</a:t>
            </a:r>
          </a:p>
          <a:p>
            <a:pPr algn="ctr">
              <a:buNone/>
            </a:pPr>
            <a:r>
              <a:rPr lang="fr-FR" sz="2400" b="1" dirty="0" smtClean="0">
                <a:latin typeface="Verdana" pitchFamily="34" charset="0"/>
                <a:ea typeface="Verdana" pitchFamily="34" charset="0"/>
              </a:rPr>
              <a:t>Quadruple qualification</a:t>
            </a:r>
          </a:p>
          <a:p>
            <a:pPr algn="ctr">
              <a:buNone/>
            </a:pPr>
            <a:r>
              <a:rPr lang="fr-FR" sz="2400" dirty="0" smtClean="0">
                <a:latin typeface="Verdana" pitchFamily="34" charset="0"/>
                <a:ea typeface="Verdana" pitchFamily="34" charset="0"/>
              </a:rPr>
              <a:t>Concepteurs et animateurs</a:t>
            </a:r>
          </a:p>
          <a:p>
            <a:pPr algn="ctr">
              <a:buNone/>
            </a:pPr>
            <a:r>
              <a:rPr lang="fr-FR" sz="2400" dirty="0" smtClean="0">
                <a:latin typeface="Verdana" pitchFamily="34" charset="0"/>
                <a:ea typeface="Verdana" pitchFamily="34" charset="0"/>
              </a:rPr>
              <a:t>Comédiens et metteurs en scène, spécialistes de la communication non verbale</a:t>
            </a:r>
          </a:p>
          <a:p>
            <a:pPr algn="ctr">
              <a:buNone/>
            </a:pPr>
            <a:r>
              <a:rPr lang="fr-FR" sz="2400" dirty="0" smtClean="0">
                <a:latin typeface="Verdana" pitchFamily="34" charset="0"/>
                <a:ea typeface="Verdana" pitchFamily="34" charset="0"/>
              </a:rPr>
              <a:t>Formateurs en management et comédiens</a:t>
            </a:r>
          </a:p>
          <a:p>
            <a:pPr algn="ctr">
              <a:buNone/>
            </a:pPr>
            <a:r>
              <a:rPr lang="fr-FR" sz="2400" dirty="0" smtClean="0">
                <a:latin typeface="Verdana" pitchFamily="34" charset="0"/>
                <a:ea typeface="Verdana" pitchFamily="34" charset="0"/>
              </a:rPr>
              <a:t>Coachs</a:t>
            </a:r>
          </a:p>
          <a:p>
            <a:pPr algn="ctr">
              <a:buNone/>
            </a:pPr>
            <a:r>
              <a:rPr lang="fr-FR" sz="2400" dirty="0" smtClean="0">
                <a:latin typeface="Verdana" pitchFamily="34" charset="0"/>
                <a:ea typeface="Verdana" pitchFamily="34" charset="0"/>
              </a:rPr>
              <a:t>5 langues</a:t>
            </a:r>
            <a:endParaRPr lang="fr-FR" sz="2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12289" name="Picture 1" descr="E:\site2018\images\intervenants\intervena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57826"/>
            <a:ext cx="1000132" cy="1000132"/>
          </a:xfrm>
          <a:prstGeom prst="rect">
            <a:avLst/>
          </a:prstGeom>
          <a:noFill/>
        </p:spPr>
      </p:pic>
      <p:pic>
        <p:nvPicPr>
          <p:cNvPr id="12290" name="Picture 2" descr="E:\site2018\images\intervenants\intervenan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072074"/>
            <a:ext cx="1214446" cy="1639502"/>
          </a:xfrm>
          <a:prstGeom prst="rect">
            <a:avLst/>
          </a:prstGeom>
          <a:noFill/>
        </p:spPr>
      </p:pic>
      <p:pic>
        <p:nvPicPr>
          <p:cNvPr id="12293" name="Picture 5" descr="E:\site2018\images\intervenants\intervenant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357826"/>
            <a:ext cx="1000132" cy="1000132"/>
          </a:xfrm>
          <a:prstGeom prst="rect">
            <a:avLst/>
          </a:prstGeom>
          <a:noFill/>
        </p:spPr>
      </p:pic>
      <p:pic>
        <p:nvPicPr>
          <p:cNvPr id="12294" name="Picture 6" descr="E:\site2018\images\intervenants\intervenant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357826"/>
            <a:ext cx="1071570" cy="1071570"/>
          </a:xfrm>
          <a:prstGeom prst="rect">
            <a:avLst/>
          </a:prstGeom>
          <a:noFill/>
        </p:spPr>
      </p:pic>
      <p:pic>
        <p:nvPicPr>
          <p:cNvPr id="12295" name="Picture 7" descr="E:\site2018\images\intervenants\intervenant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5357826"/>
            <a:ext cx="1071570" cy="1071570"/>
          </a:xfrm>
          <a:prstGeom prst="rect">
            <a:avLst/>
          </a:prstGeom>
          <a:noFill/>
        </p:spPr>
      </p:pic>
      <p:pic>
        <p:nvPicPr>
          <p:cNvPr id="12296" name="Picture 8" descr="E:\site2018\images\intervenants\intervenant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357826"/>
            <a:ext cx="1071560" cy="1071560"/>
          </a:xfrm>
          <a:prstGeom prst="rect">
            <a:avLst/>
          </a:prstGeom>
          <a:noFill/>
        </p:spPr>
      </p:pic>
      <p:pic>
        <p:nvPicPr>
          <p:cNvPr id="12297" name="Picture 9" descr="E:\site2018\images\intervenants\intervenant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5357826"/>
            <a:ext cx="1071570" cy="1071570"/>
          </a:xfrm>
          <a:prstGeom prst="rect">
            <a:avLst/>
          </a:prstGeom>
          <a:noFill/>
        </p:spPr>
      </p:pic>
      <p:pic>
        <p:nvPicPr>
          <p:cNvPr id="12298" name="Picture 10" descr="E:\site2018\images\intervenants\intervenant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4500560"/>
            <a:ext cx="857256" cy="857256"/>
          </a:xfrm>
          <a:prstGeom prst="rect">
            <a:avLst/>
          </a:prstGeom>
          <a:noFill/>
        </p:spPr>
      </p:pic>
      <p:pic>
        <p:nvPicPr>
          <p:cNvPr id="12299" name="Picture 11" descr="E:\site2018\images\intervenants\intervenant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4429122"/>
            <a:ext cx="1000132" cy="1000132"/>
          </a:xfrm>
          <a:prstGeom prst="rect">
            <a:avLst/>
          </a:prstGeom>
          <a:noFill/>
        </p:spPr>
      </p:pic>
      <p:pic>
        <p:nvPicPr>
          <p:cNvPr id="12300" name="Picture 12" descr="E:\site2018\images\intervenants\intervenant1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4286256"/>
            <a:ext cx="1142998" cy="1142998"/>
          </a:xfrm>
          <a:prstGeom prst="rect">
            <a:avLst/>
          </a:prstGeom>
          <a:noFill/>
        </p:spPr>
      </p:pic>
      <p:pic>
        <p:nvPicPr>
          <p:cNvPr id="12301" name="Picture 13" descr="E:\site2018\images\intervenants\intervenant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7772400" y="-5778500"/>
            <a:ext cx="24688800" cy="18415000"/>
          </a:xfrm>
          <a:prstGeom prst="rect">
            <a:avLst/>
          </a:prstGeom>
          <a:noFill/>
        </p:spPr>
      </p:pic>
      <p:pic>
        <p:nvPicPr>
          <p:cNvPr id="12302" name="Picture 14" descr="C:\Users\weber\OneDrive\Documents\Stage\Photos\Originales\intervenant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7772400" y="-5778500"/>
            <a:ext cx="24688800" cy="18415000"/>
          </a:xfrm>
          <a:prstGeom prst="rect">
            <a:avLst/>
          </a:prstGeom>
          <a:noFill/>
        </p:spPr>
      </p:pic>
      <p:pic>
        <p:nvPicPr>
          <p:cNvPr id="12303" name="Picture 15" descr="C:\Users\weber\OneDrive\Documents\Stage\Photos\Originales\intervenant3-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7772400" y="-5627622"/>
            <a:ext cx="24688800" cy="18415000"/>
          </a:xfrm>
          <a:prstGeom prst="rect">
            <a:avLst/>
          </a:prstGeom>
          <a:noFill/>
        </p:spPr>
      </p:pic>
      <p:pic>
        <p:nvPicPr>
          <p:cNvPr id="12304" name="Picture 16" descr="C:\Users\weber\OneDrive\Bureau\Photo.png"/>
          <p:cNvPicPr>
            <a:picLocks noChangeAspect="1" noChangeArrowheads="1"/>
          </p:cNvPicPr>
          <p:nvPr/>
        </p:nvPicPr>
        <p:blipFill>
          <a:blip r:embed="rId15"/>
          <a:srcRect l="12980" r="5850" b="6667"/>
          <a:stretch>
            <a:fillRect/>
          </a:stretch>
        </p:blipFill>
        <p:spPr bwMode="auto">
          <a:xfrm>
            <a:off x="7000892" y="4357694"/>
            <a:ext cx="1071570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</a:t>
            </a:r>
            <a:r>
              <a:rPr lang="fr-FR" sz="3600" b="1" dirty="0" smtClean="0">
                <a:latin typeface="Verdana" pitchFamily="34" charset="0"/>
                <a:ea typeface="Verdana" pitchFamily="34" charset="0"/>
              </a:rPr>
              <a:t>Vous propose</a:t>
            </a:r>
            <a:endParaRPr lang="fr-FR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6" name="Image 7"/>
          <p:cNvPicPr>
            <a:picLocks noChangeAspect="1"/>
          </p:cNvPicPr>
          <p:nvPr/>
        </p:nvPicPr>
        <p:blipFill>
          <a:blip r:embed="rId2" cstate="print"/>
          <a:srcRect t="20513" b="15385"/>
          <a:stretch>
            <a:fillRect/>
          </a:stretch>
        </p:blipFill>
        <p:spPr bwMode="auto">
          <a:xfrm>
            <a:off x="1153226" y="357166"/>
            <a:ext cx="29901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857224" y="2357430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1</a:t>
            </a:r>
            <a:endParaRPr lang="fr-FR" sz="4000" dirty="0"/>
          </a:p>
        </p:txBody>
      </p:sp>
      <p:sp>
        <p:nvSpPr>
          <p:cNvPr id="8" name="Ellipse 7"/>
          <p:cNvSpPr/>
          <p:nvPr/>
        </p:nvSpPr>
        <p:spPr>
          <a:xfrm>
            <a:off x="857224" y="3929066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2</a:t>
            </a:r>
            <a:endParaRPr lang="fr-FR" sz="4000" dirty="0"/>
          </a:p>
        </p:txBody>
      </p:sp>
      <p:sp>
        <p:nvSpPr>
          <p:cNvPr id="9" name="Ellipse 8"/>
          <p:cNvSpPr/>
          <p:nvPr/>
        </p:nvSpPr>
        <p:spPr>
          <a:xfrm>
            <a:off x="4572000" y="2357430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3</a:t>
            </a:r>
          </a:p>
        </p:txBody>
      </p:sp>
      <p:sp>
        <p:nvSpPr>
          <p:cNvPr id="10" name="Ellipse 9"/>
          <p:cNvSpPr/>
          <p:nvPr/>
        </p:nvSpPr>
        <p:spPr>
          <a:xfrm>
            <a:off x="4572000" y="3857628"/>
            <a:ext cx="857256" cy="8572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4</a:t>
            </a:r>
            <a:endParaRPr lang="fr-FR" sz="4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5918" y="26310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Le coaching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57356" y="41433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Les formations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7213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L’événementiel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00694" y="407194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itchFamily="34" charset="0"/>
                <a:ea typeface="Verdana" pitchFamily="34" charset="0"/>
              </a:rPr>
              <a:t>La médiation</a:t>
            </a:r>
            <a:endParaRPr lang="fr-FR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82659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FORMATION EN COMMUNICATION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429156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CNV Module 1 – La relation à soi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CNV Module 2 – La relation à l’autre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CNV Module 3 – La pratique du dialogue et ses défis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Communication bienveillante et intelligence émotionnelle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Stage clown et communication bienveillante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Gratitude, appréciation et pensées positives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La gestion du stress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La gestion des conflits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La gestion des émotions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Prendre la parole assertive et interactive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Story-</a:t>
            </a:r>
            <a:r>
              <a:rPr lang="fr-FR" sz="1800" dirty="0" err="1" smtClean="0">
                <a:latin typeface="Verdana" pitchFamily="34" charset="0"/>
                <a:ea typeface="Verdana" pitchFamily="34" charset="0"/>
              </a:rPr>
              <a:t>telling</a:t>
            </a:r>
            <a:endParaRPr lang="fr-FR" sz="1800" dirty="0" smtClean="0">
              <a:latin typeface="Verdana" pitchFamily="34" charset="0"/>
              <a:ea typeface="Verdana" pitchFamily="34" charset="0"/>
            </a:endParaRP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Communication non-verbale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Art du rire au service de la qualité de vie au travail </a:t>
            </a:r>
          </a:p>
          <a:p>
            <a:pPr lvl="1">
              <a:buNone/>
            </a:pPr>
            <a:endParaRPr lang="fr-FR" sz="1200" dirty="0" smtClean="0">
              <a:latin typeface="Verdana" pitchFamily="34" charset="0"/>
              <a:ea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82659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FORMATION EN MANAGEMENT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429156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Coaching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Leadership émotionnel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Animer une réunion 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Risques psycho-sociaux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La cohésion d’équipe</a:t>
            </a:r>
          </a:p>
          <a:p>
            <a:r>
              <a:rPr lang="fr-FR" sz="1800" dirty="0" smtClean="0">
                <a:latin typeface="Verdana" pitchFamily="34" charset="0"/>
                <a:ea typeface="Verdana" pitchFamily="34" charset="0"/>
              </a:rPr>
              <a:t>Le théâtre d’entreprise</a:t>
            </a:r>
          </a:p>
          <a:p>
            <a:pPr lvl="1">
              <a:buNone/>
            </a:pPr>
            <a:endParaRPr lang="fr-FR" sz="1200" dirty="0" smtClean="0">
              <a:latin typeface="Verdana" pitchFamily="34" charset="0"/>
              <a:ea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pic>
        <p:nvPicPr>
          <p:cNvPr id="1026" name="Picture 2" descr="E:\site2018\images\formations\TM03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86190"/>
            <a:ext cx="405665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DIVISION DU STAGE THEORIE-PRATIQUE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  <p:graphicFrame>
        <p:nvGraphicFramePr>
          <p:cNvPr id="5" name="Chart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33476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</a:rPr>
              <a:t>FORMULES EN GROUPE DE 6 A 8 PERSONNES/EN COACHING INDIVIDUEL</a:t>
            </a:r>
            <a:endParaRPr lang="fr-FR" sz="2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Verdana" pitchFamily="34" charset="0"/>
                <a:ea typeface="Verdana" pitchFamily="34" charset="0"/>
              </a:rPr>
              <a:t>Option suivi piqûres de rappel</a:t>
            </a:r>
          </a:p>
          <a:p>
            <a:pPr algn="r">
              <a:buNone/>
            </a:pPr>
            <a:r>
              <a:rPr lang="fr-FR" sz="1800" i="1" dirty="0" smtClean="0">
                <a:latin typeface="Verdana" pitchFamily="34" charset="0"/>
                <a:ea typeface="Verdana" pitchFamily="34" charset="0"/>
              </a:rPr>
              <a:t>¼ mois – ½ à 1 journée</a:t>
            </a:r>
          </a:p>
          <a:p>
            <a:endParaRPr lang="fr-FR" sz="2000" dirty="0">
              <a:latin typeface="Verdana" pitchFamily="34" charset="0"/>
              <a:ea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</a:rPr>
              <a:t>Le coaching</a:t>
            </a:r>
          </a:p>
          <a:p>
            <a:pPr algn="r">
              <a:buNone/>
            </a:pPr>
            <a:r>
              <a:rPr lang="fr-FR" sz="1800" i="1" dirty="0" smtClean="0">
                <a:latin typeface="Verdana" pitchFamily="34" charset="0"/>
                <a:ea typeface="Verdana" pitchFamily="34" charset="0"/>
              </a:rPr>
              <a:t>6/12/18 séances de 3 à 4 heures</a:t>
            </a:r>
          </a:p>
          <a:p>
            <a:endParaRPr lang="fr-FR" sz="2000" dirty="0">
              <a:latin typeface="Verdana" pitchFamily="34" charset="0"/>
              <a:ea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</a:rPr>
              <a:t>Les formations Niveau 1 &amp; 2</a:t>
            </a:r>
          </a:p>
          <a:p>
            <a:pPr algn="r">
              <a:buNone/>
            </a:pPr>
            <a:r>
              <a:rPr lang="fr-FR" sz="1800" i="1" dirty="0" smtClean="0">
                <a:latin typeface="Verdana" pitchFamily="34" charset="0"/>
                <a:ea typeface="Verdana" pitchFamily="34" charset="0"/>
              </a:rPr>
              <a:t>2 jours + 1 jour 3 semaines après</a:t>
            </a:r>
            <a:endParaRPr lang="fr-FR" sz="18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pitchFamily="-10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607</Words>
  <Application>Microsoft Office PowerPoint</Application>
  <PresentationFormat>Affichage à l'écran (4:3)</PresentationFormat>
  <Paragraphs>189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PROGRAMME </vt:lpstr>
      <vt:lpstr>Diapositive 3</vt:lpstr>
      <vt:lpstr>UNE EQUIPE INTERNATIONALE</vt:lpstr>
      <vt:lpstr>                     Vous propose</vt:lpstr>
      <vt:lpstr>FORMATION EN COMMUNICATION</vt:lpstr>
      <vt:lpstr>FORMATION EN MANAGEMENT</vt:lpstr>
      <vt:lpstr>DIVISION DU STAGE THEORIE-PRATIQUE</vt:lpstr>
      <vt:lpstr>FORMULES EN GROUPE DE 6 A 8 PERSONNES/EN COACHING INDIVIDUEL</vt:lpstr>
      <vt:lpstr>LIEUX DE FORMATION</vt:lpstr>
      <vt:lpstr>DOUBLE APPROCHE</vt:lpstr>
      <vt:lpstr>QUELLE EST L’IMPORTANCE DANS LA COMMUNICATION? </vt:lpstr>
      <vt:lpstr>LE CERCLE DE LA COMMUNICATION</vt:lpstr>
      <vt:lpstr>Diapositive 14</vt:lpstr>
      <vt:lpstr>OUTILS DU MANAGER ET DU COMEDIEN</vt:lpstr>
      <vt:lpstr>Diapositive 16</vt:lpstr>
      <vt:lpstr>QUELS SONT LES OUTILS THEÂTRAUX ET LES TECHNIQUES COMPORTEMENTALES? </vt:lpstr>
      <vt:lpstr>QU’EST-CE QUE LA CNV? </vt:lpstr>
      <vt:lpstr>OUTILS DE LA CNV</vt:lpstr>
      <vt:lpstr>QUE PENSEZ-VOUS QUE NOS METHODES PEUVENT APPORTER A VOS COLLABORATEURS? POURQUOI? </vt:lpstr>
      <vt:lpstr>Diapositive 21</vt:lpstr>
      <vt:lpstr>NOTRE ETHIQUE : 6 C</vt:lpstr>
      <vt:lpstr>THEÂTRE D’ENTREPRISE ET EVENEMENTIEL</vt:lpstr>
      <vt:lpstr>REFERENCES D’ORGANISMES PRIVES</vt:lpstr>
      <vt:lpstr>REFERENCES D’ETABLISSEMENTS D’ETUDES SUPERIEURES</vt:lpstr>
      <vt:lpstr>REFERENCES D’ORGANISMES PUBLICS</vt:lpstr>
      <vt:lpstr>PROGRAMME DU COACHING EN 6 SEANCES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weber</dc:creator>
  <cp:lastModifiedBy>weber</cp:lastModifiedBy>
  <cp:revision>26</cp:revision>
  <dcterms:created xsi:type="dcterms:W3CDTF">2018-07-13T10:18:58Z</dcterms:created>
  <dcterms:modified xsi:type="dcterms:W3CDTF">2018-07-13T14:15:18Z</dcterms:modified>
</cp:coreProperties>
</file>